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89" r:id="rId6"/>
    <p:sldId id="290" r:id="rId7"/>
    <p:sldId id="287" r:id="rId8"/>
    <p:sldId id="288" r:id="rId9"/>
    <p:sldId id="291" r:id="rId10"/>
    <p:sldId id="260" r:id="rId11"/>
    <p:sldId id="261" r:id="rId12"/>
    <p:sldId id="263" r:id="rId13"/>
    <p:sldId id="264" r:id="rId14"/>
    <p:sldId id="265" r:id="rId15"/>
    <p:sldId id="292" r:id="rId16"/>
    <p:sldId id="270" r:id="rId17"/>
    <p:sldId id="271" r:id="rId18"/>
    <p:sldId id="273" r:id="rId19"/>
    <p:sldId id="272" r:id="rId20"/>
    <p:sldId id="293" r:id="rId21"/>
    <p:sldId id="278" r:id="rId22"/>
    <p:sldId id="280" r:id="rId23"/>
    <p:sldId id="281" r:id="rId24"/>
    <p:sldId id="279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148"/>
  </p:normalViewPr>
  <p:slideViewPr>
    <p:cSldViewPr snapToGrid="0" snapToObjects="1">
      <p:cViewPr>
        <p:scale>
          <a:sx n="90" d="100"/>
          <a:sy n="90" d="100"/>
        </p:scale>
        <p:origin x="162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95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6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438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720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70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5362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599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3225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90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631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LiveSlide</a:t>
            </a:r>
            <a:r>
              <a:rPr lang="en-GB" dirty="0" smtClean="0"/>
              <a:t>
https://</a:t>
            </a:r>
            <a:r>
              <a:rPr lang="en-GB" dirty="0" err="1" smtClean="0"/>
              <a:t>fmicand.carto.com</a:t>
            </a:r>
            <a:r>
              <a:rPr lang="en-GB" dirty="0" smtClean="0"/>
              <a:t>/builder/58cd376c-c5e7-11e6-9cbc-0e05a8b3e3d7/embed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72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9284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428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5795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494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0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32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831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8535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2870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0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pPr/>
              <a:t>22/12/2016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opendata.bcn.cat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://idealista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xmlns="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Outlier</a:t>
            </a:r>
            <a:r>
              <a:rPr lang="es-ES_tradnl" sz="2400" dirty="0" smtClean="0"/>
              <a:t> </a:t>
            </a:r>
            <a:r>
              <a:rPr lang="es-ES_tradnl" sz="2400" dirty="0" err="1"/>
              <a:t>removal</a:t>
            </a:r>
            <a:r>
              <a:rPr lang="es-ES_tradnl" sz="2400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Dummies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categorical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NaNs</a:t>
            </a:r>
            <a:r>
              <a:rPr lang="es-ES_tradnl" sz="2400" dirty="0" smtClean="0"/>
              <a:t> </a:t>
            </a:r>
            <a:r>
              <a:rPr lang="es-ES_tradnl" sz="2400" dirty="0"/>
              <a:t>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Preliminary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selection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data </a:t>
            </a:r>
            <a:r>
              <a:rPr lang="es-ES_tradnl" sz="2200" dirty="0" err="1"/>
              <a:t>provided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idealista API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Useless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Property</a:t>
            </a:r>
            <a:r>
              <a:rPr lang="es-ES_tradnl" sz="2200" dirty="0"/>
              <a:t> </a:t>
            </a:r>
            <a:r>
              <a:rPr lang="es-ES_tradnl" sz="2200" dirty="0" err="1"/>
              <a:t>code</a:t>
            </a:r>
            <a:r>
              <a:rPr lang="es-ES_tradnl" sz="2200" dirty="0"/>
              <a:t>, </a:t>
            </a:r>
            <a:r>
              <a:rPr lang="es-ES_tradnl" sz="2200" dirty="0" err="1"/>
              <a:t>numPhotos</a:t>
            </a:r>
            <a:r>
              <a:rPr lang="es-ES_tradnl" sz="2200" dirty="0"/>
              <a:t>, </a:t>
            </a:r>
            <a:r>
              <a:rPr lang="es-ES_tradnl" sz="2200" dirty="0" err="1"/>
              <a:t>url</a:t>
            </a:r>
            <a:r>
              <a:rPr lang="es-ES_tradnl" sz="2200" dirty="0"/>
              <a:t>, </a:t>
            </a:r>
            <a:r>
              <a:rPr lang="es-ES_tradnl" sz="2200" dirty="0" err="1" smtClean="0"/>
              <a:t>thumbnail</a:t>
            </a: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NaNs</a:t>
            </a:r>
            <a:r>
              <a:rPr lang="es-ES_tradnl" sz="2400" dirty="0"/>
              <a:t> / </a:t>
            </a:r>
            <a:r>
              <a:rPr lang="es-ES_tradnl" sz="2400" dirty="0" err="1"/>
              <a:t>missing</a:t>
            </a:r>
            <a:r>
              <a:rPr lang="es-ES_tradnl" sz="2400" dirty="0"/>
              <a:t> </a:t>
            </a:r>
            <a:r>
              <a:rPr lang="es-ES_tradnl" sz="2400" dirty="0" smtClean="0"/>
              <a:t>data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2" y="3656096"/>
            <a:ext cx="10511828" cy="17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Outlier</a:t>
            </a:r>
            <a:r>
              <a:rPr lang="es-ES_tradnl" sz="2400" dirty="0"/>
              <a:t> </a:t>
            </a:r>
            <a:r>
              <a:rPr lang="es-ES_tradnl" sz="2400" dirty="0" err="1"/>
              <a:t>removal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Mostly</a:t>
            </a:r>
            <a:r>
              <a:rPr lang="es-ES_tradnl" sz="2200" dirty="0"/>
              <a:t> </a:t>
            </a:r>
            <a:r>
              <a:rPr lang="es-ES_tradnl" sz="2200" dirty="0" err="1"/>
              <a:t>found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/>
              <a:t>Clear </a:t>
            </a:r>
            <a:r>
              <a:rPr lang="es-ES_tradnl" sz="2200" dirty="0" err="1"/>
              <a:t>negative</a:t>
            </a:r>
            <a:r>
              <a:rPr lang="es-ES_tradnl" sz="2200" dirty="0"/>
              <a:t> </a:t>
            </a:r>
            <a:r>
              <a:rPr lang="es-ES_tradnl" sz="2200" dirty="0" err="1"/>
              <a:t>effect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accuracy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Keep</a:t>
            </a:r>
            <a:r>
              <a:rPr lang="es-ES_tradnl" sz="2200" dirty="0"/>
              <a:t> data </a:t>
            </a:r>
            <a:r>
              <a:rPr lang="es-ES_tradnl" sz="2200" dirty="0" err="1"/>
              <a:t>between</a:t>
            </a:r>
            <a:r>
              <a:rPr lang="es-ES_tradnl" sz="2200" dirty="0"/>
              <a:t> percentiles 2.5 and </a:t>
            </a:r>
            <a:r>
              <a:rPr lang="es-ES_tradnl" sz="2200" dirty="0" smtClean="0"/>
              <a:t>89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 smtClean="0"/>
              <a:t>Dummies</a:t>
            </a:r>
            <a:r>
              <a:rPr lang="es-ES_tradnl" sz="2400" dirty="0" smtClean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 smtClean="0"/>
              <a:t>categorical</a:t>
            </a:r>
            <a:r>
              <a:rPr lang="es-ES_tradnl" sz="2400" dirty="0" smtClean="0"/>
              <a:t> data (</a:t>
            </a:r>
            <a:r>
              <a:rPr lang="es-ES_tradnl" sz="2400" dirty="0" err="1"/>
              <a:t>typology</a:t>
            </a:r>
            <a:r>
              <a:rPr lang="es-ES_tradnl" sz="2400" dirty="0"/>
              <a:t> and </a:t>
            </a:r>
            <a:r>
              <a:rPr lang="es-ES_tradnl" sz="2400" dirty="0" err="1"/>
              <a:t>the</a:t>
            </a:r>
            <a:r>
              <a:rPr lang="es-ES_tradnl" sz="2400" dirty="0"/>
              <a:t> status of </a:t>
            </a:r>
            <a:r>
              <a:rPr lang="es-ES_tradnl" sz="2400" dirty="0" err="1"/>
              <a:t>the</a:t>
            </a:r>
            <a:r>
              <a:rPr lang="es-ES_tradnl" sz="2400" dirty="0"/>
              <a:t> flat</a:t>
            </a:r>
            <a:r>
              <a:rPr lang="es-ES_tradnl" sz="2400" dirty="0" smtClean="0"/>
              <a:t>)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for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district</a:t>
            </a:r>
            <a:r>
              <a:rPr lang="es-ES_tradnl" sz="2200" dirty="0"/>
              <a:t>, status and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Merge</a:t>
            </a:r>
            <a:r>
              <a:rPr lang="es-ES_tradnl" sz="2200" dirty="0"/>
              <a:t> </a:t>
            </a:r>
            <a:r>
              <a:rPr lang="es-ES_tradnl" sz="2200" dirty="0" err="1"/>
              <a:t>different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Typology</a:t>
            </a:r>
            <a:r>
              <a:rPr lang="es-ES_tradnl" sz="2200" dirty="0"/>
              <a:t> and </a:t>
            </a:r>
            <a:r>
              <a:rPr lang="es-ES_tradnl" sz="2200" dirty="0" err="1"/>
              <a:t>subtypology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Also</a:t>
            </a:r>
            <a:r>
              <a:rPr lang="es-ES_tradnl" sz="2200" dirty="0"/>
              <a:t> </a:t>
            </a: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Neighbourhood</a:t>
            </a:r>
            <a:r>
              <a:rPr lang="es-ES_tradnl" sz="2200" dirty="0"/>
              <a:t>. </a:t>
            </a:r>
            <a:r>
              <a:rPr lang="es-ES_tradnl" sz="2200" dirty="0" err="1"/>
              <a:t>But</a:t>
            </a:r>
            <a:r>
              <a:rPr lang="es-ES_tradnl" sz="2200" dirty="0"/>
              <a:t> </a:t>
            </a:r>
            <a:r>
              <a:rPr lang="es-ES_tradnl" sz="2200" dirty="0" err="1"/>
              <a:t>it</a:t>
            </a:r>
            <a:r>
              <a:rPr lang="es-ES_tradnl" sz="2200" dirty="0"/>
              <a:t> </a:t>
            </a:r>
            <a:r>
              <a:rPr lang="es-ES_tradnl" sz="2200" dirty="0" err="1"/>
              <a:t>supposed</a:t>
            </a:r>
            <a:r>
              <a:rPr lang="es-ES_tradnl" sz="2200" dirty="0"/>
              <a:t> no </a:t>
            </a:r>
            <a:r>
              <a:rPr lang="es-ES_tradnl" sz="2200" dirty="0" err="1"/>
              <a:t>improvement</a:t>
            </a:r>
            <a:r>
              <a:rPr lang="es-ES_tradnl" sz="2200" dirty="0"/>
              <a:t> in </a:t>
            </a:r>
            <a:r>
              <a:rPr lang="es-ES_tradnl" sz="2200" dirty="0" err="1"/>
              <a:t>accuracy</a:t>
            </a:r>
            <a:r>
              <a:rPr lang="es-ES_tradnl" sz="2200" dirty="0"/>
              <a:t>. </a:t>
            </a:r>
            <a:r>
              <a:rPr lang="es-ES_tradnl" sz="2200" dirty="0" err="1"/>
              <a:t>Too</a:t>
            </a:r>
            <a:r>
              <a:rPr lang="es-ES_tradnl" sz="2200" dirty="0"/>
              <a:t> </a:t>
            </a:r>
            <a:r>
              <a:rPr lang="es-ES_tradnl" sz="2200" dirty="0" err="1"/>
              <a:t>many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 smtClean="0"/>
              <a:t>.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8" y="5210345"/>
            <a:ext cx="11134965" cy="92060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45018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40" t="13559" r="4385" b="6980"/>
          <a:stretch/>
        </p:blipFill>
        <p:spPr>
          <a:xfrm>
            <a:off x="5829308" y="2928938"/>
            <a:ext cx="6357939" cy="2786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4500"/>
            <a:ext cx="5829308" cy="5143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Latitude</a:t>
            </a:r>
            <a:r>
              <a:rPr lang="es-ES_tradnl" sz="2200" dirty="0"/>
              <a:t> and </a:t>
            </a:r>
            <a:r>
              <a:rPr lang="es-ES_tradnl" sz="2200" dirty="0" err="1"/>
              <a:t>longitude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adress</a:t>
            </a:r>
            <a:r>
              <a:rPr lang="es-ES_tradnl" sz="2200" dirty="0"/>
              <a:t> and postal </a:t>
            </a:r>
            <a:r>
              <a:rPr lang="es-ES_tradnl" sz="2200" dirty="0" err="1"/>
              <a:t>code</a:t>
            </a:r>
            <a:r>
              <a:rPr lang="es-ES_tradnl" sz="2200" dirty="0"/>
              <a:t> </a:t>
            </a:r>
            <a:endParaRPr lang="es-ES_tradnl" sz="2200" dirty="0" smtClean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 smtClean="0"/>
              <a:t>Random</a:t>
            </a:r>
            <a:r>
              <a:rPr lang="es-ES_tradnl" sz="2200" dirty="0" smtClean="0"/>
              <a:t> </a:t>
            </a:r>
            <a:r>
              <a:rPr lang="es-ES_tradnl" sz="2200" dirty="0" err="1"/>
              <a:t>forest</a:t>
            </a:r>
            <a:r>
              <a:rPr lang="es-ES_tradnl" sz="2200" dirty="0"/>
              <a:t> </a:t>
            </a:r>
            <a:r>
              <a:rPr lang="es-ES_tradnl" sz="2200" dirty="0" err="1"/>
              <a:t>perfectly</a:t>
            </a:r>
            <a:r>
              <a:rPr lang="es-ES_tradnl" sz="2200" dirty="0"/>
              <a:t> </a:t>
            </a:r>
            <a:r>
              <a:rPr lang="es-ES_tradnl" sz="2200" dirty="0" err="1"/>
              <a:t>deals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continuous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, </a:t>
            </a:r>
            <a:r>
              <a:rPr lang="es-ES_tradnl" sz="2200" dirty="0" err="1"/>
              <a:t>it</a:t>
            </a:r>
            <a:r>
              <a:rPr lang="es-ES_tradnl" sz="2200" dirty="0"/>
              <a:t> has </a:t>
            </a:r>
            <a:r>
              <a:rPr lang="es-ES_tradnl" sz="2200" dirty="0" err="1"/>
              <a:t>threshold</a:t>
            </a:r>
            <a:r>
              <a:rPr lang="es-ES_tradnl" sz="2200" dirty="0"/>
              <a:t> </a:t>
            </a:r>
            <a:r>
              <a:rPr lang="es-ES_tradnl" sz="2200" dirty="0" err="1"/>
              <a:t>value</a:t>
            </a:r>
            <a:r>
              <a:rPr lang="es-ES_tradnl" sz="2200" dirty="0"/>
              <a:t> in </a:t>
            </a:r>
            <a:r>
              <a:rPr lang="es-ES_tradnl" sz="2200" dirty="0" err="1"/>
              <a:t>each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r>
              <a:rPr lang="es-ES_tradnl" sz="2200" dirty="0"/>
              <a:t> </a:t>
            </a:r>
            <a:r>
              <a:rPr lang="es-ES_tradnl" sz="2200" dirty="0" err="1"/>
              <a:t>over</a:t>
            </a:r>
            <a:r>
              <a:rPr lang="es-ES_tradnl" sz="2200" dirty="0"/>
              <a:t> </a:t>
            </a:r>
            <a:r>
              <a:rPr lang="es-ES_tradnl" sz="2200" dirty="0" err="1"/>
              <a:t>some</a:t>
            </a:r>
            <a:r>
              <a:rPr lang="es-ES_tradnl" sz="2200" dirty="0"/>
              <a:t> </a:t>
            </a:r>
            <a:r>
              <a:rPr lang="es-ES_tradnl" sz="2200" dirty="0" err="1"/>
              <a:t>chosen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at </a:t>
            </a:r>
            <a:r>
              <a:rPr lang="es-ES_tradnl" sz="2200" dirty="0" err="1"/>
              <a:t>this</a:t>
            </a:r>
            <a:r>
              <a:rPr lang="es-ES_tradnl" sz="2200" dirty="0"/>
              <a:t> </a:t>
            </a:r>
            <a:r>
              <a:rPr lang="es-ES_tradnl" sz="2200" dirty="0" err="1" smtClean="0"/>
              <a:t>node</a:t>
            </a:r>
            <a:endParaRPr lang="es-ES_tradnl" sz="2200" dirty="0" smtClean="0"/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Extra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Statistics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area</a:t>
            </a:r>
            <a:r>
              <a:rPr lang="es-ES_tradnl" sz="2200" dirty="0"/>
              <a:t> </a:t>
            </a:r>
            <a:r>
              <a:rPr lang="es-ES_tradnl" sz="2200" dirty="0" err="1"/>
              <a:t>added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open data </a:t>
            </a:r>
            <a:r>
              <a:rPr lang="es-ES_tradnl" sz="2200" dirty="0" err="1"/>
              <a:t>Barcelone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57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Comparison criteria: best </a:t>
            </a:r>
            <a:r>
              <a:rPr lang="en-US" sz="2400" dirty="0"/>
              <a:t>mean absolute error result on the test set obtained via </a:t>
            </a:r>
            <a:r>
              <a:rPr lang="en-US" sz="2400" dirty="0" err="1"/>
              <a:t>Gridsearch</a:t>
            </a:r>
            <a:r>
              <a:rPr lang="en-US" sz="2400" dirty="0"/>
              <a:t> (and trying </a:t>
            </a:r>
            <a:r>
              <a:rPr lang="en-US" sz="2400" dirty="0" smtClean="0"/>
              <a:t>different </a:t>
            </a:r>
            <a:r>
              <a:rPr lang="en-US" sz="2400" dirty="0"/>
              <a:t>complexities of the model for </a:t>
            </a:r>
            <a:r>
              <a:rPr lang="en-US" sz="2400" dirty="0" smtClean="0"/>
              <a:t>*):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51082389"/>
              </p:ext>
            </p:extLst>
          </p:nvPr>
        </p:nvGraphicFramePr>
        <p:xfrm>
          <a:off x="1687511" y="3492944"/>
          <a:ext cx="881697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676"/>
                <a:gridCol w="34163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Model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Mean absolute error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Linear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341.07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Ridge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 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341.09</a:t>
                      </a:r>
                      <a:endParaRPr lang="en-US" sz="2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Gradient Boosting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257.90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Random Forest </a:t>
                      </a:r>
                      <a:r>
                        <a:rPr lang="en-US" sz="2200" b="1" dirty="0" err="1" smtClean="0"/>
                        <a:t>Regressor</a:t>
                      </a:r>
                      <a:r>
                        <a:rPr lang="en-US" sz="2200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234.69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Support Vector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smtClean="0"/>
                        <a:t>497.68</a:t>
                      </a:r>
                      <a:endParaRPr lang="en-US" sz="2200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parameters using </a:t>
            </a:r>
            <a:r>
              <a:rPr lang="en-US" sz="2400" dirty="0" err="1"/>
              <a:t>Gridsearch</a:t>
            </a:r>
            <a:r>
              <a:rPr lang="en-US" sz="2400" dirty="0"/>
              <a:t> and scoring the mean absolute error:</a:t>
            </a:r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n_estimators</a:t>
            </a:r>
            <a:r>
              <a:rPr lang="en-US" sz="2200" dirty="0" smtClean="0"/>
              <a:t>=</a:t>
            </a:r>
            <a:r>
              <a:rPr lang="en-US" sz="2200" dirty="0" smtClean="0">
                <a:solidFill>
                  <a:srgbClr val="FFFF00"/>
                </a:solidFill>
              </a:rPr>
              <a:t>200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max_features</a:t>
            </a:r>
            <a:r>
              <a:rPr lang="en-US" sz="2200" dirty="0"/>
              <a:t>=</a:t>
            </a:r>
            <a:r>
              <a:rPr lang="en-US" sz="2200" dirty="0" smtClean="0">
                <a:solidFill>
                  <a:schemeClr val="accent4"/>
                </a:solidFill>
              </a:rPr>
              <a:t>'</a:t>
            </a:r>
            <a:r>
              <a:rPr lang="en-US" sz="2200" dirty="0" err="1" smtClean="0">
                <a:solidFill>
                  <a:schemeClr val="accent4"/>
                </a:solidFill>
              </a:rPr>
              <a:t>sqrt</a:t>
            </a:r>
            <a:r>
              <a:rPr lang="en-US" sz="2200" dirty="0" smtClean="0">
                <a:solidFill>
                  <a:schemeClr val="accent4"/>
                </a:solidFill>
              </a:rPr>
              <a:t>’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smtClean="0"/>
              <a:t>bootstrap=</a:t>
            </a:r>
            <a:r>
              <a:rPr lang="en-US" sz="2200" dirty="0" smtClean="0">
                <a:solidFill>
                  <a:srgbClr val="FF0000"/>
                </a:solidFill>
              </a:rPr>
              <a:t>False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/>
              <a:t>Mean absolute error using Cross validation using all features: 234.69€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mean absolute error (</a:t>
            </a:r>
            <a:r>
              <a:rPr lang="en-US" sz="2400" dirty="0" smtClean="0"/>
              <a:t>223.57€) </a:t>
            </a:r>
            <a:r>
              <a:rPr lang="en-US" sz="2400" dirty="0"/>
              <a:t>is obtained for 7 features: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'rooms', 'bathrooms', 'size', '</a:t>
            </a:r>
            <a:r>
              <a:rPr lang="en-US" sz="2400" dirty="0" err="1"/>
              <a:t>floor','longitude','latitude</a:t>
            </a:r>
            <a:r>
              <a:rPr lang="en-US" sz="2400" dirty="0"/>
              <a:t>', </a:t>
            </a:r>
            <a:r>
              <a:rPr lang="en-US" sz="2400" dirty="0" smtClean="0"/>
              <a:t>'</a:t>
            </a:r>
            <a:r>
              <a:rPr lang="en-US" sz="2400" dirty="0" err="1" smtClean="0"/>
              <a:t>priceperarea</a:t>
            </a:r>
            <a:r>
              <a:rPr lang="en-US" sz="2400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825" y="2194560"/>
            <a:ext cx="3305175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Top 7 </a:t>
            </a:r>
            <a:r>
              <a:rPr lang="en-US" sz="2400" dirty="0" smtClean="0"/>
              <a:t>features</a:t>
            </a:r>
          </a:p>
          <a:p>
            <a:pPr marL="0" indent="0">
              <a:buNone/>
            </a:pPr>
            <a:r>
              <a:rPr lang="en-US" sz="2400" dirty="0" smtClean="0"/>
              <a:t>(85% of total weight):</a:t>
            </a:r>
            <a:endParaRPr lang="en-US" sz="2400" dirty="0"/>
          </a:p>
          <a:p>
            <a:pPr fontAlgn="base"/>
            <a:r>
              <a:rPr lang="en-US" sz="2400" dirty="0"/>
              <a:t>size</a:t>
            </a:r>
          </a:p>
          <a:p>
            <a:pPr fontAlgn="base"/>
            <a:r>
              <a:rPr lang="en-US" sz="2400" dirty="0"/>
              <a:t>latitude</a:t>
            </a:r>
          </a:p>
          <a:p>
            <a:pPr fontAlgn="base"/>
            <a:r>
              <a:rPr lang="en-US" sz="2400" dirty="0"/>
              <a:t>bathrooms</a:t>
            </a:r>
          </a:p>
          <a:p>
            <a:pPr fontAlgn="base"/>
            <a:r>
              <a:rPr lang="en-US" sz="2400" dirty="0"/>
              <a:t>longitude</a:t>
            </a:r>
          </a:p>
          <a:p>
            <a:pPr fontAlgn="base"/>
            <a:r>
              <a:rPr lang="en-US" sz="2400" dirty="0" err="1" smtClean="0"/>
              <a:t>priceperarea</a:t>
            </a:r>
            <a:endParaRPr lang="en-US" sz="2400" dirty="0"/>
          </a:p>
          <a:p>
            <a:pPr fontAlgn="base"/>
            <a:r>
              <a:rPr lang="en-US" sz="2400" dirty="0"/>
              <a:t>rooms </a:t>
            </a:r>
          </a:p>
          <a:p>
            <a:pPr fontAlgn="base"/>
            <a:r>
              <a:rPr lang="en-US" sz="2400" dirty="0"/>
              <a:t>floor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94560"/>
            <a:ext cx="4824845" cy="4024125"/>
          </a:xfrm>
        </p:spPr>
        <p:txBody>
          <a:bodyPr/>
          <a:lstStyle/>
          <a:p>
            <a:r>
              <a:rPr lang="en-US" sz="2400" dirty="0" smtClean="0"/>
              <a:t>Wonder what rent you could claim based on most relevant features</a:t>
            </a:r>
          </a:p>
          <a:p>
            <a:endParaRPr lang="en-US" sz="2400" dirty="0"/>
          </a:p>
          <a:p>
            <a:r>
              <a:rPr lang="en-US" sz="2400" dirty="0" smtClean="0"/>
              <a:t>Target</a:t>
            </a:r>
          </a:p>
          <a:p>
            <a:pPr lvl="1"/>
            <a:r>
              <a:rPr lang="en-US" sz="2200" dirty="0" smtClean="0"/>
              <a:t>Particulars willing to deal with the renting by themselves</a:t>
            </a:r>
          </a:p>
          <a:p>
            <a:pPr lvl="1"/>
            <a:r>
              <a:rPr lang="en-US" sz="2200" dirty="0" smtClean="0"/>
              <a:t>Real estates willing to automate price estimations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8582" y="2194560"/>
            <a:ext cx="6756400" cy="34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8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1: Development</a:t>
            </a:r>
            <a:endParaRPr lang="en-U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Finding the right </a:t>
            </a:r>
            <a:r>
              <a:rPr lang="en-US" sz="2200" dirty="0" smtClean="0">
                <a:cs typeface="Open Sans"/>
              </a:rPr>
              <a:t>host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Python Notebooks vs App Environment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Containers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Frameworks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Integration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Building a MVP (Minimum Viable Product</a:t>
            </a:r>
            <a:r>
              <a:rPr lang="en-US" sz="2200" dirty="0" smtClean="0">
                <a:cs typeface="Open Sans"/>
              </a:rPr>
              <a:t>)</a:t>
            </a:r>
            <a:endParaRPr lang="en-U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2400" dirty="0" err="1" smtClean="0">
                <a:cs typeface="Open Sans"/>
              </a:rPr>
              <a:t>Phase</a:t>
            </a:r>
            <a:r>
              <a:rPr lang="es-ES" sz="2400" dirty="0" smtClean="0">
                <a:cs typeface="Open Sans"/>
              </a:rPr>
              <a:t> 2: </a:t>
            </a:r>
            <a:r>
              <a:rPr lang="es-ES" sz="2400" dirty="0" err="1">
                <a:cs typeface="Open Sans"/>
              </a:rPr>
              <a:t>Staging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Installing</a:t>
            </a:r>
            <a:r>
              <a:rPr lang="es-ES" sz="2200" dirty="0">
                <a:cs typeface="Open Sans"/>
              </a:rPr>
              <a:t> Django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Creating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Models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Set up web </a:t>
            </a:r>
            <a:r>
              <a:rPr lang="es-ES" sz="2200" dirty="0" err="1">
                <a:cs typeface="Open Sans"/>
              </a:rPr>
              <a:t>containers</a:t>
            </a:r>
            <a:r>
              <a:rPr lang="es-ES" sz="2200" dirty="0">
                <a:cs typeface="Open Sans"/>
              </a:rPr>
              <a:t>/</a:t>
            </a:r>
            <a:r>
              <a:rPr lang="es-ES" sz="2200" dirty="0" err="1">
                <a:cs typeface="Open Sans"/>
              </a:rPr>
              <a:t>frameworks</a:t>
            </a:r>
            <a:r>
              <a:rPr lang="es-ES" sz="2200" dirty="0">
                <a:cs typeface="Open Sans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Testing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Debugging</a:t>
            </a:r>
            <a:endParaRPr lang="es-E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3:</a:t>
            </a:r>
            <a:r>
              <a:rPr lang="es-ES" sz="2400" dirty="0" smtClean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Production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Deployment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Launching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our</a:t>
            </a:r>
            <a:r>
              <a:rPr lang="es-ES" sz="2200" dirty="0">
                <a:cs typeface="Open Sans"/>
              </a:rPr>
              <a:t> MVP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ork presented on 22 Dec. 2016 as part of the Agile Data Science course of the Master FDS.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Team </a:t>
            </a:r>
            <a:r>
              <a:rPr lang="en-US" sz="2400" dirty="0" err="1" smtClean="0"/>
              <a:t>RentCoach</a:t>
            </a:r>
            <a:r>
              <a:rPr lang="en-US" sz="2400" dirty="0" smtClean="0"/>
              <a:t> members were:</a:t>
            </a:r>
          </a:p>
          <a:p>
            <a:pPr marL="457200" lvl="1" indent="0">
              <a:buNone/>
            </a:pPr>
            <a:r>
              <a:rPr lang="en-US" sz="2200" dirty="0" smtClean="0"/>
              <a:t>Alexandre </a:t>
            </a:r>
            <a:r>
              <a:rPr lang="en-US" sz="2200" dirty="0" err="1" smtClean="0"/>
              <a:t>Escolà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Erwan</a:t>
            </a:r>
            <a:r>
              <a:rPr lang="en-US" sz="2200" dirty="0" smtClean="0"/>
              <a:t> </a:t>
            </a:r>
            <a:r>
              <a:rPr lang="en-US" sz="2200" dirty="0" err="1" smtClean="0"/>
              <a:t>Guillotel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Florent</a:t>
            </a:r>
            <a:r>
              <a:rPr lang="en-US" sz="2200" dirty="0" smtClean="0"/>
              <a:t> </a:t>
            </a:r>
            <a:r>
              <a:rPr lang="en-US" sz="2200" dirty="0" err="1" smtClean="0"/>
              <a:t>Micand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Jaume</a:t>
            </a:r>
            <a:r>
              <a:rPr lang="en-US" sz="2200" dirty="0" smtClean="0"/>
              <a:t> </a:t>
            </a:r>
            <a:r>
              <a:rPr lang="en-US" sz="2200" dirty="0" err="1" smtClean="0"/>
              <a:t>Puigbò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Manel</a:t>
            </a:r>
            <a:r>
              <a:rPr lang="en-US" sz="2200" dirty="0" smtClean="0"/>
              <a:t> </a:t>
            </a:r>
            <a:r>
              <a:rPr lang="en-US" sz="2200" dirty="0" err="1" smtClean="0"/>
              <a:t>Maragall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smtClean="0"/>
              <a:t>Samuel Sánchez</a:t>
            </a:r>
          </a:p>
          <a:p>
            <a:pPr marL="457200" lvl="1" indent="0">
              <a:buNone/>
            </a:pPr>
            <a:r>
              <a:rPr lang="en-US" sz="2200" dirty="0" err="1" smtClean="0"/>
              <a:t>Valentín</a:t>
            </a:r>
            <a:r>
              <a:rPr lang="en-US" sz="2200" dirty="0" smtClean="0"/>
              <a:t> </a:t>
            </a:r>
            <a:r>
              <a:rPr lang="en-US" sz="2200" dirty="0" err="1" smtClean="0"/>
              <a:t>Ramírez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Screen renting value of flats/houses announced on </a:t>
            </a:r>
            <a:r>
              <a:rPr lang="en-US" sz="2400" dirty="0" err="1" smtClean="0"/>
              <a:t>specialised</a:t>
            </a:r>
            <a:r>
              <a:rPr lang="en-US" sz="2400" dirty="0" smtClean="0"/>
              <a:t> websites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Build estimator model using machine learning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Embed the algorithms in a website with a nice GUI to allow users to perform queries in an easy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Use </a:t>
            </a:r>
            <a:r>
              <a:rPr lang="en-US" sz="2400" i="1" dirty="0" err="1" smtClean="0"/>
              <a:t>Idealista</a:t>
            </a:r>
            <a:r>
              <a:rPr lang="en-US" sz="2400" dirty="0" err="1" smtClean="0"/>
              <a:t>’s</a:t>
            </a:r>
            <a:r>
              <a:rPr lang="en-US" sz="2400" dirty="0" smtClean="0"/>
              <a:t> API to obtain raw data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Clean the data and define more relevant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Train several models and pick the best one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Construct the model by carefully ranking the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Build a database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Create a website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9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460" y="3589267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779057" y="2363077"/>
            <a:ext cx="2417650" cy="783108"/>
            <a:chOff x="1844476" y="1970307"/>
            <a:chExt cx="241765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4476" y="2384083"/>
              <a:ext cx="2417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759" y="3597133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349288" y="2363077"/>
            <a:ext cx="3483544" cy="1107996"/>
            <a:chOff x="1828799" y="4666074"/>
            <a:chExt cx="2418347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856329" y="5127739"/>
              <a:ext cx="2094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265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621098"/>
            <a:ext cx="2016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Idealista</a:t>
            </a:r>
            <a:r>
              <a:rPr lang="en-GB" sz="2400" b="1" dirty="0"/>
              <a:t> API</a:t>
            </a:r>
            <a:endParaRPr lang="it-IT" sz="2400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79501" y="3022489"/>
            <a:ext cx="4289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 </a:t>
            </a:r>
            <a:r>
              <a:rPr lang="it-IT" sz="2200" dirty="0" err="1" smtClean="0"/>
              <a:t>req</a:t>
            </a:r>
            <a:r>
              <a:rPr lang="it-IT" sz="2200" dirty="0" smtClean="0"/>
              <a:t>/</a:t>
            </a:r>
            <a:r>
              <a:rPr lang="it-IT" sz="2200" dirty="0" err="1" smtClean="0"/>
              <a:t>s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Location </a:t>
            </a:r>
            <a:r>
              <a:rPr lang="it-IT" sz="2200" dirty="0" err="1"/>
              <a:t>centered</a:t>
            </a:r>
            <a:r>
              <a:rPr lang="it-IT" sz="2200" dirty="0"/>
              <a:t> </a:t>
            </a:r>
            <a:r>
              <a:rPr lang="it-IT" sz="2200" dirty="0" err="1" smtClean="0"/>
              <a:t>req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616234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525245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002351" y="1693769"/>
            <a:ext cx="102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25953" y="1620243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622990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OpenDataBCN</a:t>
            </a:r>
            <a:endParaRPr lang="it-IT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879502" y="6010067"/>
            <a:ext cx="3088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2141663"/>
            <a:ext cx="1242879" cy="14040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2138391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803131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805939"/>
            <a:ext cx="261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 smtClean="0"/>
              <a:t>Preliminary Data </a:t>
            </a:r>
            <a:r>
              <a:rPr lang="it-IT" sz="2200" dirty="0"/>
              <a:t>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5208334"/>
            <a:ext cx="318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3131883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3027155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383441" y="415794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Postgre</a:t>
            </a:r>
            <a:r>
              <a:rPr lang="en-GB" sz="2400" b="1" dirty="0"/>
              <a:t> DB</a:t>
            </a:r>
            <a:endParaRPr lang="it-IT" sz="2400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35" t="31501" r="4819" b="31229"/>
          <a:stretch/>
        </p:blipFill>
        <p:spPr>
          <a:xfrm>
            <a:off x="9635603" y="2519703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603156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1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82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377</TotalTime>
  <Words>830</Words>
  <Application>Microsoft Office PowerPoint</Application>
  <PresentationFormat>Personalizado</PresentationFormat>
  <Paragraphs>219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Vapor Trail</vt:lpstr>
      <vt:lpstr>RenTcoach</vt:lpstr>
      <vt:lpstr>The context</vt:lpstr>
      <vt:lpstr>The idea</vt:lpstr>
      <vt:lpstr>Our plan</vt:lpstr>
      <vt:lpstr>Outline</vt:lpstr>
      <vt:lpstr>Outline</vt:lpstr>
      <vt:lpstr>Data Source</vt:lpstr>
      <vt:lpstr>Data ETL</vt:lpstr>
      <vt:lpstr>Outline</vt:lpstr>
      <vt:lpstr>Data cleaning</vt:lpstr>
      <vt:lpstr>Data cleaning</vt:lpstr>
      <vt:lpstr>Data cleaning</vt:lpstr>
      <vt:lpstr>Data cleaning</vt:lpstr>
      <vt:lpstr>Data cleaning</vt:lpstr>
      <vt:lpstr>Outline</vt:lpstr>
      <vt:lpstr>Model selection</vt:lpstr>
      <vt:lpstr>Random forest regressor</vt:lpstr>
      <vt:lpstr>Recursive Feature Election</vt:lpstr>
      <vt:lpstr>Features importance</vt:lpstr>
      <vt:lpstr>Outline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Sara Darbra</cp:lastModifiedBy>
  <cp:revision>50</cp:revision>
  <dcterms:created xsi:type="dcterms:W3CDTF">2016-12-21T09:38:50Z</dcterms:created>
  <dcterms:modified xsi:type="dcterms:W3CDTF">2016-12-22T13:30:14Z</dcterms:modified>
</cp:coreProperties>
</file>